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Eastman Alt Pack Bold" charset="1" panose="00000800000000000000"/>
      <p:regular r:id="rId17"/>
    </p:embeddedFont>
    <p:embeddedFont>
      <p:font typeface="Quicksand Medium" charset="1" panose="000006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2746515" y="4108665"/>
            <a:ext cx="12794970" cy="3326127"/>
          </a:xfrm>
          <a:prstGeom prst="rect">
            <a:avLst/>
          </a:prstGeom>
        </p:spPr>
        <p:txBody>
          <a:bodyPr anchor="t" rtlCol="false" tIns="0" lIns="0" bIns="0" rIns="0">
            <a:spAutoFit/>
          </a:bodyPr>
          <a:lstStyle/>
          <a:p>
            <a:pPr algn="ctr">
              <a:lnSpc>
                <a:spcPts val="12959"/>
              </a:lnSpc>
            </a:pPr>
            <a:r>
              <a:rPr lang="en-US" sz="11999" b="true">
                <a:solidFill>
                  <a:srgbClr val="FFFFFF"/>
                </a:solidFill>
                <a:latin typeface="Eastman Alt Pack Bold"/>
                <a:ea typeface="Eastman Alt Pack Bold"/>
                <a:cs typeface="Eastman Alt Pack Bold"/>
                <a:sym typeface="Eastman Alt Pack Bold"/>
              </a:rPr>
              <a:t>Exploring outer space</a:t>
            </a:r>
          </a:p>
        </p:txBody>
      </p:sp>
      <p:grpSp>
        <p:nvGrpSpPr>
          <p:cNvPr name="Group 4" id="4"/>
          <p:cNvGrpSpPr/>
          <p:nvPr/>
        </p:nvGrpSpPr>
        <p:grpSpPr>
          <a:xfrm rot="0">
            <a:off x="12976345" y="1855959"/>
            <a:ext cx="1872422" cy="18724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63617" y="45143"/>
                  </a:lnTo>
                  <a:lnTo>
                    <a:pt x="531984" y="19891"/>
                  </a:lnTo>
                  <a:lnTo>
                    <a:pt x="572451" y="80505"/>
                  </a:lnTo>
                  <a:lnTo>
                    <a:pt x="645276" y="77616"/>
                  </a:lnTo>
                  <a:lnTo>
                    <a:pt x="665032" y="147768"/>
                  </a:lnTo>
                  <a:lnTo>
                    <a:pt x="735184" y="167524"/>
                  </a:lnTo>
                  <a:lnTo>
                    <a:pt x="732295" y="240349"/>
                  </a:lnTo>
                  <a:lnTo>
                    <a:pt x="792909" y="280816"/>
                  </a:lnTo>
                  <a:lnTo>
                    <a:pt x="767657" y="349183"/>
                  </a:lnTo>
                  <a:lnTo>
                    <a:pt x="812800" y="406400"/>
                  </a:lnTo>
                  <a:lnTo>
                    <a:pt x="767657" y="463617"/>
                  </a:lnTo>
                  <a:lnTo>
                    <a:pt x="792909" y="531984"/>
                  </a:lnTo>
                  <a:lnTo>
                    <a:pt x="732295" y="572451"/>
                  </a:lnTo>
                  <a:lnTo>
                    <a:pt x="735184" y="645276"/>
                  </a:lnTo>
                  <a:lnTo>
                    <a:pt x="665032" y="665032"/>
                  </a:lnTo>
                  <a:lnTo>
                    <a:pt x="645276" y="735184"/>
                  </a:lnTo>
                  <a:lnTo>
                    <a:pt x="572451" y="732295"/>
                  </a:lnTo>
                  <a:lnTo>
                    <a:pt x="531984" y="792909"/>
                  </a:lnTo>
                  <a:lnTo>
                    <a:pt x="463617" y="767657"/>
                  </a:lnTo>
                  <a:lnTo>
                    <a:pt x="406400" y="812800"/>
                  </a:lnTo>
                  <a:lnTo>
                    <a:pt x="349183" y="767657"/>
                  </a:lnTo>
                  <a:lnTo>
                    <a:pt x="280816" y="792909"/>
                  </a:lnTo>
                  <a:lnTo>
                    <a:pt x="240349" y="732295"/>
                  </a:lnTo>
                  <a:lnTo>
                    <a:pt x="167524" y="735184"/>
                  </a:lnTo>
                  <a:lnTo>
                    <a:pt x="147768" y="665032"/>
                  </a:lnTo>
                  <a:lnTo>
                    <a:pt x="77616" y="645276"/>
                  </a:lnTo>
                  <a:lnTo>
                    <a:pt x="80505" y="572451"/>
                  </a:lnTo>
                  <a:lnTo>
                    <a:pt x="19891" y="531984"/>
                  </a:lnTo>
                  <a:lnTo>
                    <a:pt x="45143" y="463617"/>
                  </a:lnTo>
                  <a:lnTo>
                    <a:pt x="0" y="406400"/>
                  </a:lnTo>
                  <a:lnTo>
                    <a:pt x="45143" y="349183"/>
                  </a:lnTo>
                  <a:lnTo>
                    <a:pt x="19891" y="280816"/>
                  </a:lnTo>
                  <a:lnTo>
                    <a:pt x="80505" y="240349"/>
                  </a:lnTo>
                  <a:lnTo>
                    <a:pt x="77616" y="167524"/>
                  </a:lnTo>
                  <a:lnTo>
                    <a:pt x="147768" y="147768"/>
                  </a:lnTo>
                  <a:lnTo>
                    <a:pt x="167524" y="77616"/>
                  </a:lnTo>
                  <a:lnTo>
                    <a:pt x="240349" y="80505"/>
                  </a:lnTo>
                  <a:lnTo>
                    <a:pt x="280816" y="19891"/>
                  </a:lnTo>
                  <a:lnTo>
                    <a:pt x="349183" y="45143"/>
                  </a:lnTo>
                  <a:lnTo>
                    <a:pt x="406400" y="0"/>
                  </a:lnTo>
                  <a:close/>
                </a:path>
              </a:pathLst>
            </a:custGeom>
            <a:solidFill>
              <a:srgbClr val="CBAFDB"/>
            </a:solidFill>
          </p:spPr>
        </p:sp>
        <p:sp>
          <p:nvSpPr>
            <p:cNvPr name="TextBox 6" id="6"/>
            <p:cNvSpPr txBox="true"/>
            <p:nvPr/>
          </p:nvSpPr>
          <p:spPr>
            <a:xfrm>
              <a:off x="88900" y="50800"/>
              <a:ext cx="635000" cy="6731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3341554" y="2221167"/>
            <a:ext cx="1142005" cy="1142005"/>
          </a:xfrm>
          <a:custGeom>
            <a:avLst/>
            <a:gdLst/>
            <a:ahLst/>
            <a:cxnLst/>
            <a:rect r="r" b="b" t="t" l="l"/>
            <a:pathLst>
              <a:path h="1142005" w="1142005">
                <a:moveTo>
                  <a:pt x="0" y="0"/>
                </a:moveTo>
                <a:lnTo>
                  <a:pt x="1142004" y="0"/>
                </a:lnTo>
                <a:lnTo>
                  <a:pt x="1142004" y="1142005"/>
                </a:lnTo>
                <a:lnTo>
                  <a:pt x="0" y="11420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048499" y="2728383"/>
            <a:ext cx="6191003" cy="1038225"/>
          </a:xfrm>
          <a:prstGeom prst="rect">
            <a:avLst/>
          </a:prstGeom>
        </p:spPr>
        <p:txBody>
          <a:bodyPr anchor="t" rtlCol="false" tIns="0" lIns="0" bIns="0" rIns="0">
            <a:spAutoFit/>
          </a:bodyPr>
          <a:lstStyle/>
          <a:p>
            <a:pPr algn="ctr">
              <a:lnSpc>
                <a:spcPts val="8400"/>
              </a:lnSpc>
            </a:pPr>
            <a:r>
              <a:rPr lang="en-US" sz="6000" b="true">
                <a:solidFill>
                  <a:srgbClr val="FFFFFF"/>
                </a:solidFill>
                <a:latin typeface="Quicksand Medium"/>
                <a:ea typeface="Quicksand Medium"/>
                <a:cs typeface="Quicksand Medium"/>
                <a:sym typeface="Quicksand Medium"/>
              </a:rPr>
              <a:t>Astronomy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98275" y="1133054"/>
            <a:ext cx="9274613" cy="8020892"/>
            <a:chOff x="0" y="0"/>
            <a:chExt cx="2442696" cy="2112498"/>
          </a:xfrm>
        </p:grpSpPr>
        <p:sp>
          <p:nvSpPr>
            <p:cNvPr name="Freeform 4" id="4"/>
            <p:cNvSpPr/>
            <p:nvPr/>
          </p:nvSpPr>
          <p:spPr>
            <a:xfrm flipH="false" flipV="false" rot="0">
              <a:off x="0" y="0"/>
              <a:ext cx="2442696" cy="2112498"/>
            </a:xfrm>
            <a:custGeom>
              <a:avLst/>
              <a:gdLst/>
              <a:ahLst/>
              <a:cxnLst/>
              <a:rect r="r" b="b" t="t" l="l"/>
              <a:pathLst>
                <a:path h="2112498" w="2442696">
                  <a:moveTo>
                    <a:pt x="8347" y="0"/>
                  </a:moveTo>
                  <a:lnTo>
                    <a:pt x="2434349" y="0"/>
                  </a:lnTo>
                  <a:cubicBezTo>
                    <a:pt x="2438959" y="0"/>
                    <a:pt x="2442696" y="3737"/>
                    <a:pt x="2442696" y="8347"/>
                  </a:cubicBezTo>
                  <a:lnTo>
                    <a:pt x="2442696" y="2104151"/>
                  </a:lnTo>
                  <a:cubicBezTo>
                    <a:pt x="2442696" y="2106365"/>
                    <a:pt x="2441817" y="2108488"/>
                    <a:pt x="2440252" y="2110054"/>
                  </a:cubicBezTo>
                  <a:cubicBezTo>
                    <a:pt x="2438686" y="2111619"/>
                    <a:pt x="2436563" y="2112498"/>
                    <a:pt x="2434349" y="2112498"/>
                  </a:cubicBezTo>
                  <a:lnTo>
                    <a:pt x="8347" y="2112498"/>
                  </a:lnTo>
                  <a:cubicBezTo>
                    <a:pt x="6134" y="2112498"/>
                    <a:pt x="4010" y="2111619"/>
                    <a:pt x="2445" y="2110054"/>
                  </a:cubicBezTo>
                  <a:cubicBezTo>
                    <a:pt x="879" y="2108488"/>
                    <a:pt x="0" y="2106365"/>
                    <a:pt x="0" y="2104151"/>
                  </a:cubicBezTo>
                  <a:lnTo>
                    <a:pt x="0" y="8347"/>
                  </a:lnTo>
                  <a:cubicBezTo>
                    <a:pt x="0" y="6134"/>
                    <a:pt x="879" y="4010"/>
                    <a:pt x="2445" y="2445"/>
                  </a:cubicBezTo>
                  <a:cubicBezTo>
                    <a:pt x="4010" y="879"/>
                    <a:pt x="6134" y="0"/>
                    <a:pt x="8347"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2442696"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211562" y="2346272"/>
            <a:ext cx="7248039" cy="3467862"/>
          </a:xfrm>
          <a:prstGeom prst="rect">
            <a:avLst/>
          </a:prstGeom>
        </p:spPr>
        <p:txBody>
          <a:bodyPr anchor="t" rtlCol="false" tIns="0" lIns="0" bIns="0" rIns="0">
            <a:spAutoFit/>
          </a:bodyPr>
          <a:lstStyle/>
          <a:p>
            <a:pPr algn="ctr">
              <a:lnSpc>
                <a:spcPts val="6804"/>
              </a:lnSpc>
            </a:pPr>
            <a:r>
              <a:rPr lang="en-US" sz="6300" b="true">
                <a:solidFill>
                  <a:srgbClr val="FFFFFF"/>
                </a:solidFill>
                <a:latin typeface="Eastman Alt Pack Bold"/>
                <a:ea typeface="Eastman Alt Pack Bold"/>
                <a:cs typeface="Eastman Alt Pack Bold"/>
                <a:sym typeface="Eastman Alt Pack Bold"/>
              </a:rPr>
              <a:t>The astronomy of the Future: Challenges and hopes</a:t>
            </a:r>
          </a:p>
        </p:txBody>
      </p:sp>
      <p:sp>
        <p:nvSpPr>
          <p:cNvPr name="TextBox 7" id="7"/>
          <p:cNvSpPr txBox="true"/>
          <p:nvPr/>
        </p:nvSpPr>
        <p:spPr>
          <a:xfrm rot="0">
            <a:off x="2451829" y="5970957"/>
            <a:ext cx="6767505" cy="2026920"/>
          </a:xfrm>
          <a:prstGeom prst="rect">
            <a:avLst/>
          </a:prstGeom>
        </p:spPr>
        <p:txBody>
          <a:bodyPr anchor="t" rtlCol="false" tIns="0" lIns="0" bIns="0" rIns="0">
            <a:spAutoFit/>
          </a:bodyPr>
          <a:lstStyle/>
          <a:p>
            <a:pPr algn="ctr">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sp>
        <p:nvSpPr>
          <p:cNvPr name="TextBox 3" id="3"/>
          <p:cNvSpPr txBox="true"/>
          <p:nvPr/>
        </p:nvSpPr>
        <p:spPr>
          <a:xfrm rot="0">
            <a:off x="3104843" y="3335660"/>
            <a:ext cx="12078314" cy="3758556"/>
          </a:xfrm>
          <a:prstGeom prst="rect">
            <a:avLst/>
          </a:prstGeom>
        </p:spPr>
        <p:txBody>
          <a:bodyPr anchor="t" rtlCol="false" tIns="0" lIns="0" bIns="0" rIns="0">
            <a:spAutoFit/>
          </a:bodyPr>
          <a:lstStyle/>
          <a:p>
            <a:pPr algn="ctr">
              <a:lnSpc>
                <a:spcPts val="14579"/>
              </a:lnSpc>
            </a:pPr>
            <a:r>
              <a:rPr lang="en-US" sz="13499" b="true">
                <a:solidFill>
                  <a:srgbClr val="FFFFFF"/>
                </a:solidFill>
                <a:latin typeface="Eastman Alt Pack Bold"/>
                <a:ea typeface="Eastman Alt Pack Bold"/>
                <a:cs typeface="Eastman Alt Pack Bold"/>
                <a:sym typeface="Eastman Alt Pack 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2886622"/>
            <a:ext cx="11911409" cy="2095500"/>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Introduction to astronomy</a:t>
            </a:r>
          </a:p>
        </p:txBody>
      </p:sp>
      <p:sp>
        <p:nvSpPr>
          <p:cNvPr name="TextBox 7" id="7"/>
          <p:cNvSpPr txBox="true"/>
          <p:nvPr/>
        </p:nvSpPr>
        <p:spPr>
          <a:xfrm rot="0">
            <a:off x="3713662" y="5040083"/>
            <a:ext cx="10860675" cy="2436495"/>
          </a:xfrm>
          <a:prstGeom prst="rect">
            <a:avLst/>
          </a:prstGeom>
        </p:spPr>
        <p:txBody>
          <a:bodyPr anchor="t" rtlCol="false" tIns="0" lIns="0" bIns="0" rIns="0">
            <a:spAutoFit/>
          </a:bodyPr>
          <a:lstStyle/>
          <a:p>
            <a:pPr algn="ctr">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a:grpSpLocks noChangeAspect="true"/>
          </p:cNvGrpSpPr>
          <p:nvPr/>
        </p:nvGrpSpPr>
        <p:grpSpPr>
          <a:xfrm rot="0">
            <a:off x="11376365" y="1889537"/>
            <a:ext cx="4338617" cy="6507926"/>
            <a:chOff x="0" y="0"/>
            <a:chExt cx="6350000" cy="9525000"/>
          </a:xfrm>
        </p:grpSpPr>
        <p:sp>
          <p:nvSpPr>
            <p:cNvPr name="Freeform 7" id="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359" t="0" r="-62359" b="0"/>
              </a:stretch>
            </a:blipFill>
          </p:spPr>
        </p:sp>
      </p:grpSp>
      <p:sp>
        <p:nvSpPr>
          <p:cNvPr name="TextBox 8" id="8"/>
          <p:cNvSpPr txBox="true"/>
          <p:nvPr/>
        </p:nvSpPr>
        <p:spPr>
          <a:xfrm rot="0">
            <a:off x="2130182" y="2844165"/>
            <a:ext cx="7879240" cy="2897505"/>
          </a:xfrm>
          <a:prstGeom prst="rect">
            <a:avLst/>
          </a:prstGeom>
        </p:spPr>
        <p:txBody>
          <a:bodyPr anchor="t" rtlCol="false" tIns="0" lIns="0" bIns="0" rIns="0">
            <a:spAutoFit/>
          </a:bodyPr>
          <a:lstStyle/>
          <a:p>
            <a:pPr algn="l">
              <a:lnSpc>
                <a:spcPts val="7560"/>
              </a:lnSpc>
            </a:pPr>
            <a:r>
              <a:rPr lang="en-US" sz="7000" b="true">
                <a:solidFill>
                  <a:srgbClr val="FFFFFF"/>
                </a:solidFill>
                <a:latin typeface="Eastman Alt Pack Bold"/>
                <a:ea typeface="Eastman Alt Pack Bold"/>
                <a:cs typeface="Eastman Alt Pack Bold"/>
                <a:sym typeface="Eastman Alt Pack Bold"/>
              </a:rPr>
              <a:t>The Solar System: Our Cosmic Home</a:t>
            </a:r>
          </a:p>
        </p:txBody>
      </p:sp>
      <p:sp>
        <p:nvSpPr>
          <p:cNvPr name="TextBox 9" id="9"/>
          <p:cNvSpPr txBox="true"/>
          <p:nvPr/>
        </p:nvSpPr>
        <p:spPr>
          <a:xfrm rot="0">
            <a:off x="2130182" y="5892165"/>
            <a:ext cx="7618537" cy="1617345"/>
          </a:xfrm>
          <a:prstGeom prst="rect">
            <a:avLst/>
          </a:prstGeom>
        </p:spPr>
        <p:txBody>
          <a:bodyPr anchor="t" rtlCol="false" tIns="0" lIns="0" bIns="0" rIns="0">
            <a:spAutoFit/>
          </a:bodyPr>
          <a:lstStyle/>
          <a:p>
            <a:pPr algn="l">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538118" y="4302455"/>
            <a:ext cx="1640862" cy="1640862"/>
          </a:xfrm>
          <a:custGeom>
            <a:avLst/>
            <a:gdLst/>
            <a:ahLst/>
            <a:cxnLst/>
            <a:rect r="r" b="b" t="t" l="l"/>
            <a:pathLst>
              <a:path h="1640862" w="1640862">
                <a:moveTo>
                  <a:pt x="0" y="0"/>
                </a:moveTo>
                <a:lnTo>
                  <a:pt x="1640862" y="0"/>
                </a:lnTo>
                <a:lnTo>
                  <a:pt x="1640862" y="1640862"/>
                </a:lnTo>
                <a:lnTo>
                  <a:pt x="0" y="1640862"/>
                </a:lnTo>
                <a:lnTo>
                  <a:pt x="0" y="0"/>
                </a:lnTo>
                <a:close/>
              </a:path>
            </a:pathLst>
          </a:custGeom>
          <a:blipFill>
            <a:blip r:embed="rId3"/>
            <a:stretch>
              <a:fillRect l="0" t="0" r="0" b="0"/>
            </a:stretch>
          </a:blipFill>
        </p:spPr>
      </p:sp>
      <p:sp>
        <p:nvSpPr>
          <p:cNvPr name="Freeform 7" id="7"/>
          <p:cNvSpPr/>
          <p:nvPr/>
        </p:nvSpPr>
        <p:spPr>
          <a:xfrm flipH="false" flipV="false" rot="0">
            <a:off x="8315813" y="4302455"/>
            <a:ext cx="1620351" cy="1640862"/>
          </a:xfrm>
          <a:custGeom>
            <a:avLst/>
            <a:gdLst/>
            <a:ahLst/>
            <a:cxnLst/>
            <a:rect r="r" b="b" t="t" l="l"/>
            <a:pathLst>
              <a:path h="1640862" w="1620351">
                <a:moveTo>
                  <a:pt x="0" y="0"/>
                </a:moveTo>
                <a:lnTo>
                  <a:pt x="1620352" y="0"/>
                </a:lnTo>
                <a:lnTo>
                  <a:pt x="1620352" y="1640862"/>
                </a:lnTo>
                <a:lnTo>
                  <a:pt x="0" y="1640862"/>
                </a:lnTo>
                <a:lnTo>
                  <a:pt x="0" y="0"/>
                </a:lnTo>
                <a:close/>
              </a:path>
            </a:pathLst>
          </a:custGeom>
          <a:blipFill>
            <a:blip r:embed="rId4"/>
            <a:stretch>
              <a:fillRect l="0" t="0" r="0" b="0"/>
            </a:stretch>
          </a:blipFill>
        </p:spPr>
      </p:sp>
      <p:sp>
        <p:nvSpPr>
          <p:cNvPr name="Freeform 8" id="8"/>
          <p:cNvSpPr/>
          <p:nvPr/>
        </p:nvSpPr>
        <p:spPr>
          <a:xfrm flipH="false" flipV="false" rot="0">
            <a:off x="13112182" y="4302455"/>
            <a:ext cx="1636760" cy="1640862"/>
          </a:xfrm>
          <a:custGeom>
            <a:avLst/>
            <a:gdLst/>
            <a:ahLst/>
            <a:cxnLst/>
            <a:rect r="r" b="b" t="t" l="l"/>
            <a:pathLst>
              <a:path h="1640862" w="1636760">
                <a:moveTo>
                  <a:pt x="0" y="0"/>
                </a:moveTo>
                <a:lnTo>
                  <a:pt x="1636759" y="0"/>
                </a:lnTo>
                <a:lnTo>
                  <a:pt x="1636759" y="1640862"/>
                </a:lnTo>
                <a:lnTo>
                  <a:pt x="0" y="1640862"/>
                </a:lnTo>
                <a:lnTo>
                  <a:pt x="0" y="0"/>
                </a:lnTo>
                <a:close/>
              </a:path>
            </a:pathLst>
          </a:custGeom>
          <a:blipFill>
            <a:blip r:embed="rId5"/>
            <a:stretch>
              <a:fillRect l="0" t="0" r="0" b="0"/>
            </a:stretch>
          </a:blipFill>
        </p:spPr>
      </p:sp>
      <p:sp>
        <p:nvSpPr>
          <p:cNvPr name="TextBox 9" id="9"/>
          <p:cNvSpPr txBox="true"/>
          <p:nvPr/>
        </p:nvSpPr>
        <p:spPr>
          <a:xfrm rot="0">
            <a:off x="2388576" y="2023394"/>
            <a:ext cx="13510849" cy="19450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The planets: Diversity in the solar system</a:t>
            </a:r>
          </a:p>
        </p:txBody>
      </p:sp>
      <p:sp>
        <p:nvSpPr>
          <p:cNvPr name="TextBox 10" id="10"/>
          <p:cNvSpPr txBox="true"/>
          <p:nvPr/>
        </p:nvSpPr>
        <p:spPr>
          <a:xfrm rot="0">
            <a:off x="2628409" y="6219542"/>
            <a:ext cx="3460281" cy="2110740"/>
          </a:xfrm>
          <a:prstGeom prst="rect">
            <a:avLst/>
          </a:prstGeom>
        </p:spPr>
        <p:txBody>
          <a:bodyPr anchor="t" rtlCol="false" tIns="0" lIns="0" bIns="0" rIns="0">
            <a:spAutoFit/>
          </a:bodyPr>
          <a:lstStyle/>
          <a:p>
            <a:pPr algn="just">
              <a:lnSpc>
                <a:spcPts val="2430"/>
              </a:lnSpc>
            </a:pPr>
            <a:r>
              <a:rPr lang="en-US" b="true" sz="1500">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1" id="11"/>
          <p:cNvSpPr txBox="true"/>
          <p:nvPr/>
        </p:nvSpPr>
        <p:spPr>
          <a:xfrm rot="0">
            <a:off x="7413859" y="6219542"/>
            <a:ext cx="3460281" cy="2110740"/>
          </a:xfrm>
          <a:prstGeom prst="rect">
            <a:avLst/>
          </a:prstGeom>
        </p:spPr>
        <p:txBody>
          <a:bodyPr anchor="t" rtlCol="false" tIns="0" lIns="0" bIns="0" rIns="0">
            <a:spAutoFit/>
          </a:bodyPr>
          <a:lstStyle/>
          <a:p>
            <a:pPr algn="just">
              <a:lnSpc>
                <a:spcPts val="2430"/>
              </a:lnSpc>
            </a:pPr>
            <a:r>
              <a:rPr lang="en-US" b="true" sz="1500">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12" id="12"/>
          <p:cNvSpPr txBox="true"/>
          <p:nvPr/>
        </p:nvSpPr>
        <p:spPr>
          <a:xfrm rot="0">
            <a:off x="12198116" y="6219542"/>
            <a:ext cx="3460281" cy="2110740"/>
          </a:xfrm>
          <a:prstGeom prst="rect">
            <a:avLst/>
          </a:prstGeom>
        </p:spPr>
        <p:txBody>
          <a:bodyPr anchor="t" rtlCol="false" tIns="0" lIns="0" bIns="0" rIns="0">
            <a:spAutoFit/>
          </a:bodyPr>
          <a:lstStyle/>
          <a:p>
            <a:pPr algn="just">
              <a:lnSpc>
                <a:spcPts val="2430"/>
              </a:lnSpc>
            </a:pPr>
            <a:r>
              <a:rPr lang="en-US" b="true" sz="1500">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0C2151"/>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188296" y="2886622"/>
            <a:ext cx="11911409" cy="2095500"/>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The constellations: Maps of the sky</a:t>
            </a:r>
          </a:p>
        </p:txBody>
      </p:sp>
      <p:sp>
        <p:nvSpPr>
          <p:cNvPr name="TextBox 7" id="7"/>
          <p:cNvSpPr txBox="true"/>
          <p:nvPr/>
        </p:nvSpPr>
        <p:spPr>
          <a:xfrm rot="0">
            <a:off x="3713662" y="5040083"/>
            <a:ext cx="10860675" cy="2436495"/>
          </a:xfrm>
          <a:prstGeom prst="rect">
            <a:avLst/>
          </a:prstGeom>
        </p:spPr>
        <p:txBody>
          <a:bodyPr anchor="t" rtlCol="false" tIns="0" lIns="0" bIns="0" rIns="0">
            <a:spAutoFit/>
          </a:bodyPr>
          <a:lstStyle/>
          <a:p>
            <a:pPr algn="ctr">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198275" y="1133054"/>
            <a:ext cx="9274613" cy="8020892"/>
            <a:chOff x="0" y="0"/>
            <a:chExt cx="2442696" cy="2112498"/>
          </a:xfrm>
        </p:grpSpPr>
        <p:sp>
          <p:nvSpPr>
            <p:cNvPr name="Freeform 4" id="4"/>
            <p:cNvSpPr/>
            <p:nvPr/>
          </p:nvSpPr>
          <p:spPr>
            <a:xfrm flipH="false" flipV="false" rot="0">
              <a:off x="0" y="0"/>
              <a:ext cx="2442696" cy="2112498"/>
            </a:xfrm>
            <a:custGeom>
              <a:avLst/>
              <a:gdLst/>
              <a:ahLst/>
              <a:cxnLst/>
              <a:rect r="r" b="b" t="t" l="l"/>
              <a:pathLst>
                <a:path h="2112498" w="2442696">
                  <a:moveTo>
                    <a:pt x="8347" y="0"/>
                  </a:moveTo>
                  <a:lnTo>
                    <a:pt x="2434349" y="0"/>
                  </a:lnTo>
                  <a:cubicBezTo>
                    <a:pt x="2438959" y="0"/>
                    <a:pt x="2442696" y="3737"/>
                    <a:pt x="2442696" y="8347"/>
                  </a:cubicBezTo>
                  <a:lnTo>
                    <a:pt x="2442696" y="2104151"/>
                  </a:lnTo>
                  <a:cubicBezTo>
                    <a:pt x="2442696" y="2106365"/>
                    <a:pt x="2441817" y="2108488"/>
                    <a:pt x="2440252" y="2110054"/>
                  </a:cubicBezTo>
                  <a:cubicBezTo>
                    <a:pt x="2438686" y="2111619"/>
                    <a:pt x="2436563" y="2112498"/>
                    <a:pt x="2434349" y="2112498"/>
                  </a:cubicBezTo>
                  <a:lnTo>
                    <a:pt x="8347" y="2112498"/>
                  </a:lnTo>
                  <a:cubicBezTo>
                    <a:pt x="6134" y="2112498"/>
                    <a:pt x="4010" y="2111619"/>
                    <a:pt x="2445" y="2110054"/>
                  </a:cubicBezTo>
                  <a:cubicBezTo>
                    <a:pt x="879" y="2108488"/>
                    <a:pt x="0" y="2106365"/>
                    <a:pt x="0" y="2104151"/>
                  </a:cubicBezTo>
                  <a:lnTo>
                    <a:pt x="0" y="8347"/>
                  </a:lnTo>
                  <a:cubicBezTo>
                    <a:pt x="0" y="6134"/>
                    <a:pt x="879" y="4010"/>
                    <a:pt x="2445" y="2445"/>
                  </a:cubicBezTo>
                  <a:cubicBezTo>
                    <a:pt x="4010" y="879"/>
                    <a:pt x="6134" y="0"/>
                    <a:pt x="8347" y="0"/>
                  </a:cubicBezTo>
                  <a:close/>
                </a:path>
              </a:pathLst>
            </a:custGeom>
            <a:solidFill>
              <a:srgbClr val="CBAFDB"/>
            </a:solidFill>
            <a:ln w="19050" cap="sq">
              <a:solidFill>
                <a:srgbClr val="FFFFFF"/>
              </a:solidFill>
              <a:prstDash val="solid"/>
              <a:miter/>
            </a:ln>
          </p:spPr>
        </p:sp>
        <p:sp>
          <p:nvSpPr>
            <p:cNvPr name="TextBox 5" id="5"/>
            <p:cNvSpPr txBox="true"/>
            <p:nvPr/>
          </p:nvSpPr>
          <p:spPr>
            <a:xfrm>
              <a:off x="0" y="-38100"/>
              <a:ext cx="2442696"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895961" y="3074239"/>
            <a:ext cx="7879240" cy="1945005"/>
          </a:xfrm>
          <a:prstGeom prst="rect">
            <a:avLst/>
          </a:prstGeom>
        </p:spPr>
        <p:txBody>
          <a:bodyPr anchor="t" rtlCol="false" tIns="0" lIns="0" bIns="0" rIns="0">
            <a:spAutoFit/>
          </a:bodyPr>
          <a:lstStyle/>
          <a:p>
            <a:pPr algn="ctr">
              <a:lnSpc>
                <a:spcPts val="7560"/>
              </a:lnSpc>
            </a:pPr>
            <a:r>
              <a:rPr lang="en-US" sz="7000" b="true">
                <a:solidFill>
                  <a:srgbClr val="FFFFFF"/>
                </a:solidFill>
                <a:latin typeface="Eastman Alt Pack Bold"/>
                <a:ea typeface="Eastman Alt Pack Bold"/>
                <a:cs typeface="Eastman Alt Pack Bold"/>
                <a:sym typeface="Eastman Alt Pack Bold"/>
              </a:rPr>
              <a:t>The galaxies: Cities of stars</a:t>
            </a:r>
          </a:p>
        </p:txBody>
      </p:sp>
      <p:sp>
        <p:nvSpPr>
          <p:cNvPr name="TextBox 7" id="7"/>
          <p:cNvSpPr txBox="true"/>
          <p:nvPr/>
        </p:nvSpPr>
        <p:spPr>
          <a:xfrm rot="0">
            <a:off x="2451829" y="5252516"/>
            <a:ext cx="6767505" cy="2026920"/>
          </a:xfrm>
          <a:prstGeom prst="rect">
            <a:avLst/>
          </a:prstGeom>
        </p:spPr>
        <p:txBody>
          <a:bodyPr anchor="t" rtlCol="false" tIns="0" lIns="0" bIns="0" rIns="0">
            <a:spAutoFit/>
          </a:bodyPr>
          <a:lstStyle/>
          <a:p>
            <a:pPr algn="ctr">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188296" y="2955423"/>
            <a:ext cx="11911409" cy="4499978"/>
          </a:xfrm>
          <a:prstGeom prst="rect">
            <a:avLst/>
          </a:prstGeom>
        </p:spPr>
        <p:txBody>
          <a:bodyPr anchor="t" rtlCol="false" tIns="0" lIns="0" bIns="0" rIns="0">
            <a:spAutoFit/>
          </a:bodyPr>
          <a:lstStyle/>
          <a:p>
            <a:pPr algn="ctr">
              <a:lnSpc>
                <a:spcPts val="11771"/>
              </a:lnSpc>
            </a:pPr>
            <a:r>
              <a:rPr lang="en-US" sz="10899" b="true">
                <a:solidFill>
                  <a:srgbClr val="FFFFFF"/>
                </a:solidFill>
                <a:latin typeface="Eastman Alt Pack Bold"/>
                <a:ea typeface="Eastman Alt Pack Bold"/>
                <a:cs typeface="Eastman Alt Pack Bold"/>
                <a:sym typeface="Eastman Alt Pack Bold"/>
              </a:rPr>
              <a:t>The universe: Everything that exists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666" r="0" b="-10666"/>
            </a:stretch>
          </a:blipFill>
        </p:spPr>
      </p:sp>
      <p:grpSp>
        <p:nvGrpSpPr>
          <p:cNvPr name="Group 3" id="3"/>
          <p:cNvGrpSpPr/>
          <p:nvPr/>
        </p:nvGrpSpPr>
        <p:grpSpPr>
          <a:xfrm rot="0">
            <a:off x="1198275" y="1133054"/>
            <a:ext cx="15891450" cy="8020892"/>
            <a:chOff x="0" y="0"/>
            <a:chExt cx="4185403" cy="2112498"/>
          </a:xfrm>
        </p:grpSpPr>
        <p:sp>
          <p:nvSpPr>
            <p:cNvPr name="Freeform 4" id="4"/>
            <p:cNvSpPr/>
            <p:nvPr/>
          </p:nvSpPr>
          <p:spPr>
            <a:xfrm flipH="false" flipV="false" rot="0">
              <a:off x="0" y="0"/>
              <a:ext cx="4185403" cy="2112498"/>
            </a:xfrm>
            <a:custGeom>
              <a:avLst/>
              <a:gdLst/>
              <a:ahLst/>
              <a:cxnLst/>
              <a:rect r="r" b="b" t="t" l="l"/>
              <a:pathLst>
                <a:path h="2112498" w="4185403">
                  <a:moveTo>
                    <a:pt x="4872" y="0"/>
                  </a:moveTo>
                  <a:lnTo>
                    <a:pt x="4180531" y="0"/>
                  </a:lnTo>
                  <a:cubicBezTo>
                    <a:pt x="4181823" y="0"/>
                    <a:pt x="4183062" y="513"/>
                    <a:pt x="4183976" y="1427"/>
                  </a:cubicBezTo>
                  <a:cubicBezTo>
                    <a:pt x="4184890" y="2341"/>
                    <a:pt x="4185403" y="3580"/>
                    <a:pt x="4185403" y="4872"/>
                  </a:cubicBezTo>
                  <a:lnTo>
                    <a:pt x="4185403" y="2107627"/>
                  </a:lnTo>
                  <a:cubicBezTo>
                    <a:pt x="4185403" y="2110317"/>
                    <a:pt x="4183221" y="2112498"/>
                    <a:pt x="4180531" y="2112498"/>
                  </a:cubicBezTo>
                  <a:lnTo>
                    <a:pt x="4872" y="2112498"/>
                  </a:lnTo>
                  <a:cubicBezTo>
                    <a:pt x="2181" y="2112498"/>
                    <a:pt x="0" y="2110317"/>
                    <a:pt x="0" y="2107627"/>
                  </a:cubicBezTo>
                  <a:lnTo>
                    <a:pt x="0" y="4872"/>
                  </a:lnTo>
                  <a:cubicBezTo>
                    <a:pt x="0" y="2181"/>
                    <a:pt x="2181" y="0"/>
                    <a:pt x="4872" y="0"/>
                  </a:cubicBezTo>
                  <a:close/>
                </a:path>
              </a:pathLst>
            </a:custGeom>
            <a:solidFill>
              <a:srgbClr val="324D80"/>
            </a:solidFill>
            <a:ln w="19050" cap="sq">
              <a:solidFill>
                <a:srgbClr val="FFFFFF"/>
              </a:solidFill>
              <a:prstDash val="solid"/>
              <a:miter/>
            </a:ln>
          </p:spPr>
        </p:sp>
        <p:sp>
          <p:nvSpPr>
            <p:cNvPr name="TextBox 5" id="5"/>
            <p:cNvSpPr txBox="true"/>
            <p:nvPr/>
          </p:nvSpPr>
          <p:spPr>
            <a:xfrm>
              <a:off x="0" y="-38100"/>
              <a:ext cx="4185403" cy="2150598"/>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2130182" y="2810198"/>
            <a:ext cx="8082689" cy="2897505"/>
          </a:xfrm>
          <a:prstGeom prst="rect">
            <a:avLst/>
          </a:prstGeom>
        </p:spPr>
        <p:txBody>
          <a:bodyPr anchor="t" rtlCol="false" tIns="0" lIns="0" bIns="0" rIns="0">
            <a:spAutoFit/>
          </a:bodyPr>
          <a:lstStyle/>
          <a:p>
            <a:pPr algn="l">
              <a:lnSpc>
                <a:spcPts val="7560"/>
              </a:lnSpc>
            </a:pPr>
            <a:r>
              <a:rPr lang="en-US" sz="7000" b="true">
                <a:solidFill>
                  <a:srgbClr val="FFFFFF"/>
                </a:solidFill>
                <a:latin typeface="Eastman Alt Pack Bold"/>
                <a:ea typeface="Eastman Alt Pack Bold"/>
                <a:cs typeface="Eastman Alt Pack Bold"/>
                <a:sym typeface="Eastman Alt Pack Bold"/>
              </a:rPr>
              <a:t>Astrophysics: Laws governing the universe</a:t>
            </a:r>
          </a:p>
        </p:txBody>
      </p:sp>
      <p:sp>
        <p:nvSpPr>
          <p:cNvPr name="TextBox 7" id="7"/>
          <p:cNvSpPr txBox="true"/>
          <p:nvPr/>
        </p:nvSpPr>
        <p:spPr>
          <a:xfrm rot="0">
            <a:off x="2130182" y="5926132"/>
            <a:ext cx="7618537" cy="1617345"/>
          </a:xfrm>
          <a:prstGeom prst="rect">
            <a:avLst/>
          </a:prstGeom>
        </p:spPr>
        <p:txBody>
          <a:bodyPr anchor="t" rtlCol="false" tIns="0" lIns="0" bIns="0" rIns="0">
            <a:spAutoFit/>
          </a:bodyPr>
          <a:lstStyle/>
          <a:p>
            <a:pPr algn="l">
              <a:lnSpc>
                <a:spcPts val="3239"/>
              </a:lnSpc>
            </a:pPr>
            <a:r>
              <a:rPr lang="en-US" b="true" sz="19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grpSp>
        <p:nvGrpSpPr>
          <p:cNvPr name="Group 8" id="8"/>
          <p:cNvGrpSpPr>
            <a:grpSpLocks noChangeAspect="true"/>
          </p:cNvGrpSpPr>
          <p:nvPr/>
        </p:nvGrpSpPr>
        <p:grpSpPr>
          <a:xfrm rot="0">
            <a:off x="11376365" y="1889537"/>
            <a:ext cx="4338617" cy="6507926"/>
            <a:chOff x="0" y="0"/>
            <a:chExt cx="6350000" cy="9525000"/>
          </a:xfrm>
        </p:grpSpPr>
        <p:sp>
          <p:nvSpPr>
            <p:cNvPr name="Freeform 9" id="9"/>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2570" t="0" r="-62570"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75019" y="1838078"/>
            <a:ext cx="15137962" cy="2095500"/>
          </a:xfrm>
          <a:prstGeom prst="rect">
            <a:avLst/>
          </a:prstGeom>
        </p:spPr>
        <p:txBody>
          <a:bodyPr anchor="t" rtlCol="false" tIns="0" lIns="0" bIns="0" rIns="0">
            <a:spAutoFit/>
          </a:bodyPr>
          <a:lstStyle/>
          <a:p>
            <a:pPr algn="ctr">
              <a:lnSpc>
                <a:spcPts val="8100"/>
              </a:lnSpc>
            </a:pPr>
            <a:r>
              <a:rPr lang="en-US" sz="7500" b="true">
                <a:solidFill>
                  <a:srgbClr val="FFFFFF"/>
                </a:solidFill>
                <a:latin typeface="Eastman Alt Pack Bold"/>
                <a:ea typeface="Eastman Alt Pack Bold"/>
                <a:cs typeface="Eastman Alt Pack Bold"/>
                <a:sym typeface="Eastman Alt Pack Bold"/>
              </a:rPr>
              <a:t>Observing the sky: Practical guide to astronomy</a:t>
            </a:r>
          </a:p>
        </p:txBody>
      </p:sp>
      <p:sp>
        <p:nvSpPr>
          <p:cNvPr name="TextBox 4" id="4"/>
          <p:cNvSpPr txBox="true"/>
          <p:nvPr/>
        </p:nvSpPr>
        <p:spPr>
          <a:xfrm rot="0">
            <a:off x="3089823" y="4254493"/>
            <a:ext cx="12108354" cy="4270629"/>
          </a:xfrm>
          <a:prstGeom prst="rect">
            <a:avLst/>
          </a:prstGeom>
        </p:spPr>
        <p:txBody>
          <a:bodyPr anchor="t" rtlCol="false" tIns="0" lIns="0" bIns="0" rIns="0">
            <a:spAutoFit/>
          </a:bodyPr>
          <a:lstStyle/>
          <a:p>
            <a:pPr algn="l" marL="410209" indent="-205105" lvl="1">
              <a:lnSpc>
                <a:spcPts val="3077"/>
              </a:lnSpc>
              <a:buFont typeface="Arial"/>
              <a:buChar char="•"/>
            </a:pPr>
            <a:r>
              <a:rPr lang="en-US" b="true" sz="18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a:p>
            <a:pPr algn="l">
              <a:lnSpc>
                <a:spcPts val="3077"/>
              </a:lnSpc>
            </a:pPr>
          </a:p>
          <a:p>
            <a:pPr algn="l" marL="410209" indent="-205105" lvl="1">
              <a:lnSpc>
                <a:spcPts val="3077"/>
              </a:lnSpc>
              <a:buFont typeface="Arial"/>
              <a:buChar char="•"/>
            </a:pPr>
            <a:r>
              <a:rPr lang="en-US" b="true" sz="18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a:p>
            <a:pPr algn="l">
              <a:lnSpc>
                <a:spcPts val="3077"/>
              </a:lnSpc>
            </a:pPr>
          </a:p>
          <a:p>
            <a:pPr algn="l" marL="410209" indent="-205105" lvl="1">
              <a:lnSpc>
                <a:spcPts val="3077"/>
              </a:lnSpc>
              <a:buFont typeface="Arial"/>
              <a:buChar char="•"/>
            </a:pPr>
            <a:r>
              <a:rPr lang="en-US" b="true" sz="1899">
                <a:solidFill>
                  <a:srgbClr val="FFFFFF"/>
                </a:solidFill>
                <a:latin typeface="Quicksand Medium"/>
                <a:ea typeface="Quicksand Medium"/>
                <a:cs typeface="Quicksand Medium"/>
                <a:sym typeface="Quicksand Medium"/>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DAGYsfRcjLQ</dc:identifier>
  <dcterms:modified xsi:type="dcterms:W3CDTF">2011-08-01T06:04:30Z</dcterms:modified>
  <cp:revision>1</cp:revision>
  <dc:title>Blue Modern Astronomy Presentation</dc:title>
</cp:coreProperties>
</file>